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7" r:id="rId3"/>
    <p:sldId id="258" r:id="rId4"/>
    <p:sldId id="259" r:id="rId5"/>
    <p:sldId id="260" r:id="rId6"/>
    <p:sldId id="264" r:id="rId7"/>
    <p:sldId id="266" r:id="rId8"/>
    <p:sldId id="270" r:id="rId9"/>
    <p:sldId id="271" r:id="rId10"/>
  </p:sldIdLst>
  <p:sldSz cx="14630400" cy="8229600"/>
  <p:notesSz cx="8229600" cy="14630400"/>
  <p:embeddedFontLst>
    <p:embeddedFont>
      <p:font typeface="Lora" pitchFamily="2" charset="77"/>
      <p:regular r:id="rId12"/>
      <p:bold r:id="rId13"/>
      <p:italic r:id="rId14"/>
      <p:boldItalic r:id="rId15"/>
    </p:embeddedFont>
    <p:embeddedFont>
      <p:font typeface="Source Sans 3" panose="020B0303030403090204" pitchFamily="34" charset="0"/>
      <p:regular r:id="rId16"/>
      <p:italic r:id="rId17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A83BDF-7DDE-3D2F-099B-8BBC8E087578}" v="78" dt="2025-10-07T00:46:10.595"/>
    <p1510:client id="{900F1865-608E-12EF-811B-C104A538D70A}" v="87" dt="2025-10-06T20:41:13.923"/>
    <p1510:client id="{9C99502D-8DF3-144A-C388-89CBCBF5DAB7}" v="5" dt="2025-10-06T01:13:08.580"/>
    <p1510:client id="{C6797F62-375B-4A45-9FEB-84F79EE61EC1}" v="14" dt="2025-10-06T18:44:11.514"/>
    <p1510:client id="{C6BEF015-756B-0181-E995-52D5F9EEA90E}" v="508" dt="2025-10-07T00:48:02.029"/>
    <p1510:client id="{F27CDCE4-5CAD-7B49-9730-9E31CD311033}" v="67" dt="2025-10-07T00:48:06.4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52"/>
  </p:normalViewPr>
  <p:slideViewPr>
    <p:cSldViewPr snapToGrid="0">
      <p:cViewPr>
        <p:scale>
          <a:sx n="100" d="100"/>
          <a:sy n="100" d="100"/>
        </p:scale>
        <p:origin x="424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4013E-9DDC-4125-B54D-0E8039691379}" type="datetimeFigureOut">
              <a:t>10/6/25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247F0-EEE6-4FA9-8001-F4DFB9574137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1971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06271-89DE-85C8-3A88-486430FF7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E8CFA7-FB31-08A4-B34C-02D7EED4FF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BAF8DB-6DF5-D541-0263-15FA17E168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E839E-CDEE-0530-3DC3-C47F03D256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6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601453" y="724899"/>
            <a:ext cx="8906520" cy="129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4400" b="1">
                <a:solidFill>
                  <a:srgbClr val="F98AC7"/>
                </a:solidFill>
                <a:ea typeface="+mn-lt"/>
                <a:cs typeface="+mn-lt"/>
              </a:rPr>
              <a:t>ARRIVAL AND DEPARTURE TRACKING USING COMPUTER VISION </a:t>
            </a:r>
            <a:endParaRPr lang="fr-FR" b="1">
              <a:ea typeface="Calibri" panose="020F0502020204030204"/>
              <a:cs typeface="Calibri" panose="020F0502020204030204"/>
            </a:endParaRPr>
          </a:p>
          <a:p>
            <a:pPr algn="just">
              <a:lnSpc>
                <a:spcPts val="5500"/>
              </a:lnSpc>
            </a:pPr>
            <a:endParaRPr lang="en-US" sz="4400">
              <a:solidFill>
                <a:srgbClr val="F98AC7"/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24124" y="485858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3"/>
                <a:ea typeface="Source Sans 3" pitchFamily="34" charset="-122"/>
                <a:cs typeface="Source Sans 3" pitchFamily="34" charset="-120"/>
              </a:rPr>
              <a:t>Group Members:</a:t>
            </a:r>
            <a:r>
              <a:rPr lang="en-US" sz="1850" dirty="0">
                <a:solidFill>
                  <a:srgbClr val="D6E5EF"/>
                </a:solidFill>
                <a:latin typeface="Source Sans 3"/>
                <a:ea typeface="Source Sans 3" pitchFamily="34" charset="-122"/>
                <a:cs typeface="Source Sans 3" pitchFamily="34" charset="-120"/>
              </a:rPr>
              <a:t> </a:t>
            </a:r>
          </a:p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D6E5EF"/>
                </a:solidFill>
                <a:latin typeface="Source Sans 3"/>
              </a:rPr>
              <a:t>Karamoko Ibrahim Kané Soumare - 300203291</a:t>
            </a:r>
          </a:p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D6E5EF"/>
                </a:solidFill>
                <a:latin typeface="Source Sans 3"/>
              </a:rPr>
              <a:t>Stanley </a:t>
            </a:r>
            <a:r>
              <a:rPr lang="en-US" sz="1850" dirty="0" err="1">
                <a:solidFill>
                  <a:srgbClr val="D6E5EF"/>
                </a:solidFill>
                <a:latin typeface="Source Sans 3"/>
              </a:rPr>
              <a:t>vianney</a:t>
            </a:r>
            <a:r>
              <a:rPr lang="en-US" sz="1850" dirty="0">
                <a:solidFill>
                  <a:srgbClr val="D6E5EF"/>
                </a:solidFill>
                <a:latin typeface="Source Sans 3"/>
              </a:rPr>
              <a:t> </a:t>
            </a:r>
            <a:r>
              <a:rPr lang="en-US" sz="1850" dirty="0" err="1">
                <a:solidFill>
                  <a:srgbClr val="D6E5EF"/>
                </a:solidFill>
                <a:latin typeface="Source Sans 3"/>
              </a:rPr>
              <a:t>Foumi</a:t>
            </a:r>
            <a:r>
              <a:rPr lang="en-US" sz="1850" dirty="0">
                <a:solidFill>
                  <a:srgbClr val="D6E5EF"/>
                </a:solidFill>
                <a:latin typeface="Source Sans 3"/>
              </a:rPr>
              <a:t> </a:t>
            </a:r>
            <a:r>
              <a:rPr lang="en-US" sz="1850" dirty="0" err="1">
                <a:solidFill>
                  <a:srgbClr val="D6E5EF"/>
                </a:solidFill>
                <a:latin typeface="Source Sans 3"/>
              </a:rPr>
              <a:t>Nkwengwa</a:t>
            </a:r>
            <a:r>
              <a:rPr lang="en-US" sz="1850" dirty="0">
                <a:solidFill>
                  <a:srgbClr val="D6E5EF"/>
                </a:solidFill>
                <a:latin typeface="Source Sans 3"/>
              </a:rPr>
              <a:t> – 300453806</a:t>
            </a:r>
          </a:p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D6E5EF"/>
                </a:solidFill>
                <a:latin typeface="Source Sans 3"/>
              </a:rPr>
              <a:t>Elam </a:t>
            </a:r>
            <a:r>
              <a:rPr lang="en-US" sz="1850" dirty="0" err="1">
                <a:solidFill>
                  <a:srgbClr val="D6E5EF"/>
                </a:solidFill>
                <a:latin typeface="Source Sans 3"/>
              </a:rPr>
              <a:t>Olame</a:t>
            </a:r>
            <a:r>
              <a:rPr lang="en-US" sz="1850" dirty="0">
                <a:solidFill>
                  <a:srgbClr val="D6E5EF"/>
                </a:solidFill>
                <a:latin typeface="Source Sans 3"/>
              </a:rPr>
              <a:t> </a:t>
            </a:r>
            <a:r>
              <a:rPr lang="en-US" sz="1850" dirty="0" err="1">
                <a:solidFill>
                  <a:srgbClr val="D6E5EF"/>
                </a:solidFill>
                <a:latin typeface="Source Sans 3"/>
              </a:rPr>
              <a:t>Mugabo</a:t>
            </a:r>
            <a:r>
              <a:rPr lang="en-US" sz="1850" dirty="0">
                <a:solidFill>
                  <a:srgbClr val="D6E5EF"/>
                </a:solidFill>
                <a:latin typeface="Source Sans 3"/>
              </a:rPr>
              <a:t> - 300239792</a:t>
            </a:r>
          </a:p>
        </p:txBody>
      </p:sp>
      <p:sp>
        <p:nvSpPr>
          <p:cNvPr id="5" name="Text 2"/>
          <p:cNvSpPr/>
          <p:nvPr/>
        </p:nvSpPr>
        <p:spPr>
          <a:xfrm>
            <a:off x="6338872" y="705201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Course:</a:t>
            </a:r>
            <a:r>
              <a:rPr lang="en-US" sz="185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ELG5255 - Applied Machine Learning</a:t>
            </a:r>
            <a:endParaRPr lang="en-US" sz="1850"/>
          </a:p>
        </p:txBody>
      </p:sp>
      <p:sp>
        <p:nvSpPr>
          <p:cNvPr id="6" name="Text 3"/>
          <p:cNvSpPr/>
          <p:nvPr/>
        </p:nvSpPr>
        <p:spPr>
          <a:xfrm>
            <a:off x="6324124" y="7438768"/>
            <a:ext cx="4341895" cy="368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Semester:</a:t>
            </a:r>
            <a:r>
              <a:rPr lang="en-US" sz="185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Fall 2025</a:t>
            </a:r>
            <a:endParaRPr lang="en-US" sz="1850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22AB42E7-3137-8FB7-B25C-8673D56B7A16}"/>
              </a:ext>
            </a:extLst>
          </p:cNvPr>
          <p:cNvGrpSpPr/>
          <p:nvPr/>
        </p:nvGrpSpPr>
        <p:grpSpPr>
          <a:xfrm>
            <a:off x="0" y="0"/>
            <a:ext cx="14505807" cy="8229600"/>
            <a:chOff x="0" y="0"/>
            <a:chExt cx="14505807" cy="8229600"/>
          </a:xfrm>
        </p:grpSpPr>
        <p:pic>
          <p:nvPicPr>
            <p:cNvPr id="2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5486400" cy="8229600"/>
            </a:xfrm>
            <a:prstGeom prst="rect">
              <a:avLst/>
            </a:prstGeom>
          </p:spPr>
        </p:pic>
        <p:pic>
          <p:nvPicPr>
            <p:cNvPr id="7" name="Image 6" descr="Une image contenant capture d’écran, noir, conception&#10;&#10;Le contenu généré par l’IA peut être incorrect.">
              <a:extLst>
                <a:ext uri="{FF2B5EF4-FFF2-40B4-BE49-F238E27FC236}">
                  <a16:creationId xmlns:a16="http://schemas.microsoft.com/office/drawing/2014/main" id="{BB287A3F-979B-7E6E-331C-0CF9F41E9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72232" y="6547209"/>
              <a:ext cx="1933575" cy="1609725"/>
            </a:xfrm>
            <a:prstGeom prst="rect">
              <a:avLst/>
            </a:prstGeom>
          </p:spPr>
        </p:pic>
      </p:grpSp>
      <p:sp>
        <p:nvSpPr>
          <p:cNvPr id="9" name="Text 0">
            <a:extLst>
              <a:ext uri="{FF2B5EF4-FFF2-40B4-BE49-F238E27FC236}">
                <a16:creationId xmlns:a16="http://schemas.microsoft.com/office/drawing/2014/main" id="{F0F4FA0D-931F-91C7-9531-64EF0568D736}"/>
              </a:ext>
            </a:extLst>
          </p:cNvPr>
          <p:cNvSpPr/>
          <p:nvPr/>
        </p:nvSpPr>
        <p:spPr>
          <a:xfrm>
            <a:off x="5601452" y="2369343"/>
            <a:ext cx="8906520" cy="129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4400" b="1" dirty="0">
                <a:solidFill>
                  <a:srgbClr val="F98AC7"/>
                </a:solidFill>
                <a:ea typeface="+mn-lt"/>
                <a:cs typeface="+mn-lt"/>
              </a:rPr>
              <a:t>( </a:t>
            </a:r>
            <a:r>
              <a:rPr lang="en-US" sz="4400" b="1" dirty="0" err="1">
                <a:solidFill>
                  <a:srgbClr val="F98AC7"/>
                </a:solidFill>
                <a:ea typeface="+mn-lt"/>
                <a:cs typeface="+mn-lt"/>
              </a:rPr>
              <a:t>InOutVision</a:t>
            </a:r>
            <a:r>
              <a:rPr lang="en-US" sz="4400" b="1" dirty="0">
                <a:solidFill>
                  <a:srgbClr val="F98AC7"/>
                </a:solidFill>
                <a:ea typeface="+mn-lt"/>
                <a:cs typeface="+mn-lt"/>
              </a:rPr>
              <a:t>)</a:t>
            </a:r>
            <a:endParaRPr lang="fr-F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6B11C-D0D2-0E5F-0023-611209C0D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BD4BE85-3545-41BA-25A7-8F61661591E9}"/>
              </a:ext>
            </a:extLst>
          </p:cNvPr>
          <p:cNvSpPr/>
          <p:nvPr/>
        </p:nvSpPr>
        <p:spPr>
          <a:xfrm>
            <a:off x="837724" y="766882"/>
            <a:ext cx="7468553" cy="8215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>
                <a:solidFill>
                  <a:srgbClr val="F98AC7"/>
                </a:solidFill>
                <a:latin typeface="Lora"/>
              </a:rPr>
              <a:t>Motivation &amp; Concept</a:t>
            </a:r>
            <a:endParaRPr lang="fr-FR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AD7EBCE2-E121-7423-1F42-1C2AED6D6465}"/>
              </a:ext>
            </a:extLst>
          </p:cNvPr>
          <p:cNvSpPr/>
          <p:nvPr/>
        </p:nvSpPr>
        <p:spPr>
          <a:xfrm>
            <a:off x="837724" y="3237905"/>
            <a:ext cx="3614618" cy="2184202"/>
          </a:xfrm>
          <a:prstGeom prst="roundRect">
            <a:avLst>
              <a:gd name="adj" fmla="val 1644"/>
            </a:avLst>
          </a:prstGeom>
          <a:solidFill>
            <a:srgbClr val="252833"/>
          </a:solidFill>
          <a:ln w="30480">
            <a:solidFill>
              <a:srgbClr val="5D606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C22DB795-6CD8-8591-1900-9083AA713B46}"/>
              </a:ext>
            </a:extLst>
          </p:cNvPr>
          <p:cNvSpPr/>
          <p:nvPr/>
        </p:nvSpPr>
        <p:spPr>
          <a:xfrm>
            <a:off x="1107519" y="35077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Badge Systems</a:t>
            </a:r>
            <a:endParaRPr lang="en-US" sz="220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0FEC0CC2-E165-906F-D7FA-A2A4CC586B20}"/>
              </a:ext>
            </a:extLst>
          </p:cNvPr>
          <p:cNvSpPr/>
          <p:nvPr/>
        </p:nvSpPr>
        <p:spPr>
          <a:xfrm>
            <a:off x="1107519" y="4003238"/>
            <a:ext cx="307502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Easy to lose, share, or forget. No verification of actual person presence.</a:t>
            </a:r>
            <a:endParaRPr lang="en-US" sz="185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8EBF668D-8F46-3E35-85A1-FEC413C46204}"/>
              </a:ext>
            </a:extLst>
          </p:cNvPr>
          <p:cNvSpPr/>
          <p:nvPr/>
        </p:nvSpPr>
        <p:spPr>
          <a:xfrm>
            <a:off x="4691658" y="3237905"/>
            <a:ext cx="3614618" cy="2184202"/>
          </a:xfrm>
          <a:prstGeom prst="roundRect">
            <a:avLst>
              <a:gd name="adj" fmla="val 1644"/>
            </a:avLst>
          </a:prstGeom>
          <a:solidFill>
            <a:srgbClr val="252833"/>
          </a:solidFill>
          <a:ln w="30480">
            <a:solidFill>
              <a:srgbClr val="5D606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27A91968-0547-D8A8-26E6-7FBC5D20C3A4}"/>
              </a:ext>
            </a:extLst>
          </p:cNvPr>
          <p:cNvSpPr/>
          <p:nvPr/>
        </p:nvSpPr>
        <p:spPr>
          <a:xfrm>
            <a:off x="4961453" y="35077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Manual Attendance</a:t>
            </a:r>
            <a:endParaRPr lang="en-US" sz="220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A2FFA1CB-83BB-BE20-044F-0AE63432369B}"/>
              </a:ext>
            </a:extLst>
          </p:cNvPr>
          <p:cNvSpPr/>
          <p:nvPr/>
        </p:nvSpPr>
        <p:spPr>
          <a:xfrm>
            <a:off x="4961453" y="4003238"/>
            <a:ext cx="307502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Time-consuming, error-prone, and easily manipulated by proxy attendance.</a:t>
            </a:r>
            <a:endParaRPr lang="en-US" sz="185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81553CD5-7953-556B-43A1-8B8F4059848B}"/>
              </a:ext>
            </a:extLst>
          </p:cNvPr>
          <p:cNvSpPr/>
          <p:nvPr/>
        </p:nvSpPr>
        <p:spPr>
          <a:xfrm>
            <a:off x="837722" y="5691902"/>
            <a:ext cx="7468553" cy="1801177"/>
          </a:xfrm>
          <a:prstGeom prst="roundRect">
            <a:avLst>
              <a:gd name="adj" fmla="val 1994"/>
            </a:avLst>
          </a:prstGeom>
          <a:solidFill>
            <a:srgbClr val="252833"/>
          </a:solidFill>
          <a:ln w="30480">
            <a:solidFill>
              <a:srgbClr val="5D606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1B666176-0216-BF6B-45F6-3B69F93B3CCF}"/>
              </a:ext>
            </a:extLst>
          </p:cNvPr>
          <p:cNvSpPr/>
          <p:nvPr/>
        </p:nvSpPr>
        <p:spPr>
          <a:xfrm>
            <a:off x="1107519" y="59312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Basic CCTV</a:t>
            </a:r>
            <a:endParaRPr lang="en-US" sz="220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9B14BB78-E336-F0BB-5359-6AA6AB3CDB04}"/>
              </a:ext>
            </a:extLst>
          </p:cNvPr>
          <p:cNvSpPr/>
          <p:nvPr/>
        </p:nvSpPr>
        <p:spPr>
          <a:xfrm>
            <a:off x="1107519" y="6426756"/>
            <a:ext cx="692896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Requires constant human monitoring. No automated threat detection or alerts.</a:t>
            </a:r>
            <a:endParaRPr lang="en-US" sz="1850" dirty="0"/>
          </a:p>
        </p:txBody>
      </p:sp>
      <p:pic>
        <p:nvPicPr>
          <p:cNvPr id="1026" name="Picture 2" descr="What is Needed to Make Employee Photo ID Badges?">
            <a:extLst>
              <a:ext uri="{FF2B5EF4-FFF2-40B4-BE49-F238E27FC236}">
                <a16:creationId xmlns:a16="http://schemas.microsoft.com/office/drawing/2014/main" id="{70056872-91FB-7686-B52C-E8BA2CC9F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704" y="1"/>
            <a:ext cx="5764696" cy="384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mple Time Clock for Employees - TimeTrakGO">
            <a:extLst>
              <a:ext uri="{FF2B5EF4-FFF2-40B4-BE49-F238E27FC236}">
                <a16:creationId xmlns:a16="http://schemas.microsoft.com/office/drawing/2014/main" id="{A3BD73AB-03AA-6C0A-257E-8352E87588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05" r="26375"/>
          <a:stretch>
            <a:fillRect/>
          </a:stretch>
        </p:blipFill>
        <p:spPr bwMode="auto">
          <a:xfrm>
            <a:off x="8865703" y="3843131"/>
            <a:ext cx="5764697" cy="438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770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497677" y="432554"/>
            <a:ext cx="7832646" cy="1101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State-of-the-Art Computer Vision Technologies</a:t>
            </a:r>
            <a:endParaRPr lang="en-US" sz="3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677" y="1772364"/>
            <a:ext cx="468273" cy="46827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497677" y="2474714"/>
            <a:ext cx="2203966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Lora" pitchFamily="34" charset="0"/>
              </a:rPr>
              <a:t>Relevant</a:t>
            </a:r>
            <a:r>
              <a:rPr lang="en-US" sz="1700" dirty="0">
                <a:solidFill>
                  <a:srgbClr val="D6E5EF"/>
                </a:solidFill>
                <a:latin typeface="Lora" pitchFamily="34" charset="0"/>
              </a:rPr>
              <a:t> Applications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6497677" y="2988112"/>
            <a:ext cx="6053458" cy="936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Recognizing People in photos through private-on-device Machine Learning.</a:t>
            </a:r>
            <a:br>
              <a:rPr lang="en-US" sz="14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</a:br>
            <a:r>
              <a:rPr lang="en-US" sz="14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-  Apple Machine learning Research Paper: </a:t>
            </a:r>
          </a:p>
          <a:p>
            <a:pPr>
              <a:lnSpc>
                <a:spcPts val="2350"/>
              </a:lnSpc>
            </a:pPr>
            <a:r>
              <a:rPr lang="en-US" sz="1400" i="1" dirty="0">
                <a:solidFill>
                  <a:srgbClr val="FF0000"/>
                </a:solidFill>
              </a:rPr>
              <a:t>https://</a:t>
            </a:r>
            <a:r>
              <a:rPr lang="en-US" sz="1400" i="1" dirty="0" err="1">
                <a:solidFill>
                  <a:srgbClr val="FF0000"/>
                </a:solidFill>
              </a:rPr>
              <a:t>machinelearning.apple.com</a:t>
            </a:r>
            <a:r>
              <a:rPr lang="en-US" sz="1400" i="1" dirty="0">
                <a:solidFill>
                  <a:srgbClr val="FF0000"/>
                </a:solidFill>
              </a:rPr>
              <a:t>/research/recognizing-people-photos</a:t>
            </a: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388" y="4830247"/>
            <a:ext cx="468273" cy="46827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83388" y="5405429"/>
            <a:ext cx="2203966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Facial Recognition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283388" y="5787730"/>
            <a:ext cx="6077701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ArcFace achieve state-of-the-art performance with 99.6% accuracy on LFW benchmark datasets.</a:t>
            </a:r>
            <a:endParaRPr lang="en-US" sz="14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674797-0881-7AFA-66F7-E6C4DA0C2CD8}"/>
              </a:ext>
            </a:extLst>
          </p:cNvPr>
          <p:cNvSpPr txBox="1"/>
          <p:nvPr/>
        </p:nvSpPr>
        <p:spPr>
          <a:xfrm>
            <a:off x="12718473" y="7509163"/>
            <a:ext cx="1801090" cy="623454"/>
          </a:xfrm>
          <a:prstGeom prst="rect">
            <a:avLst/>
          </a:prstGeom>
          <a:solidFill>
            <a:srgbClr val="222A35"/>
          </a:solidFill>
          <a:ln>
            <a:solidFill>
              <a:schemeClr val="tx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785F5BF-436C-45FE-557E-09F102F7F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214789" cy="368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FE5CF39-EA2F-C0D0-8C08-2DB4EF640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235" y="4305300"/>
            <a:ext cx="8486165" cy="391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455875"/>
            <a:ext cx="633281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>
                <a:solidFill>
                  <a:srgbClr val="F98AC7"/>
                </a:solidFill>
                <a:latin typeface="Lora"/>
              </a:rPr>
              <a:t>Problem definition</a:t>
            </a:r>
            <a:endParaRPr lang="fr-FR" b="1"/>
          </a:p>
        </p:txBody>
      </p:sp>
      <p:sp>
        <p:nvSpPr>
          <p:cNvPr id="3" name="Text 1"/>
          <p:cNvSpPr/>
          <p:nvPr/>
        </p:nvSpPr>
        <p:spPr>
          <a:xfrm>
            <a:off x="4440" y="1382096"/>
            <a:ext cx="14588243" cy="518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300"/>
              </a:lnSpc>
            </a:pPr>
            <a:r>
              <a:rPr lang="en-US" sz="2400">
                <a:solidFill>
                  <a:srgbClr val="F98AC7"/>
                </a:solidFill>
                <a:latin typeface="Lora"/>
                <a:ea typeface="Noto Sans"/>
                <a:cs typeface="Noto Sans"/>
              </a:rPr>
              <a:t>" Every year, Canadians throw away over 3 million tons of plastic."</a:t>
            </a:r>
            <a:endParaRPr lang="fr-FR" sz="240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Text 2"/>
          <p:cNvSpPr/>
          <p:nvPr/>
        </p:nvSpPr>
        <p:spPr>
          <a:xfrm>
            <a:off x="5984912" y="3112985"/>
            <a:ext cx="7539395" cy="2004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000"/>
              </a:lnSpc>
              <a:buSzPct val="100000"/>
            </a:pPr>
            <a:r>
              <a:rPr lang="en-US" sz="2200" b="1">
                <a:solidFill>
                  <a:srgbClr val="D6E5EF"/>
                </a:solidFill>
                <a:latin typeface="Calibri"/>
                <a:ea typeface="Calibri"/>
                <a:cs typeface="Calibri"/>
              </a:rPr>
              <a:t>Our Goals</a:t>
            </a:r>
          </a:p>
          <a:p>
            <a:pPr algn="ctr">
              <a:lnSpc>
                <a:spcPts val="3000"/>
              </a:lnSpc>
            </a:pPr>
            <a:r>
              <a:rPr lang="en-US" sz="1850">
                <a:solidFill>
                  <a:srgbClr val="D6E5EF"/>
                </a:solidFill>
                <a:ea typeface="+mn-lt"/>
                <a:cs typeface="+mn-lt"/>
              </a:rPr>
              <a:t>Replace the traditional badge clock in system by developing a facial recognition-based attendance  system capable of logging entry and exit times for employees with at least 90% recognition accuracy, eliminating the need for physical ID badges.</a:t>
            </a:r>
            <a:endParaRPr lang="en-US"/>
          </a:p>
          <a:p>
            <a:pPr algn="ctr">
              <a:lnSpc>
                <a:spcPts val="3000"/>
              </a:lnSpc>
            </a:pPr>
            <a:endParaRPr lang="en-US" sz="1850" b="1">
              <a:solidFill>
                <a:srgbClr val="D6E5EF"/>
              </a:solidFill>
              <a:latin typeface="Source Sans 3"/>
              <a:ea typeface="Calibri" panose="020F0502020204030204"/>
              <a:cs typeface="Calibri" panose="020F0502020204030204"/>
            </a:endParaRPr>
          </a:p>
          <a:p>
            <a:pPr algn="ctr">
              <a:lnSpc>
                <a:spcPts val="3000"/>
              </a:lnSpc>
            </a:pPr>
            <a:endParaRPr lang="en-US" sz="1850" b="1">
              <a:solidFill>
                <a:srgbClr val="D6E5EF"/>
              </a:solidFill>
              <a:latin typeface="Source Sans 3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7" name="Text 5"/>
          <p:cNvSpPr/>
          <p:nvPr/>
        </p:nvSpPr>
        <p:spPr>
          <a:xfrm>
            <a:off x="129802" y="6783978"/>
            <a:ext cx="5857571" cy="1246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000"/>
              </a:lnSpc>
              <a:buSzPct val="100000"/>
            </a:pPr>
            <a:r>
              <a:rPr lang="en-US" sz="1850" b="1">
                <a:solidFill>
                  <a:srgbClr val="D6E5EF"/>
                </a:solidFill>
                <a:ea typeface="+mn-lt"/>
                <a:cs typeface="+mn-lt"/>
              </a:rPr>
              <a:t>Organizations use plastic or RFID ID badges for attendance tracking, but frequent replacements cause significant plastic waste and environmental harm.</a:t>
            </a:r>
            <a:endParaRPr lang="en-US" sz="1850" b="1">
              <a:ea typeface="Calibri"/>
              <a:cs typeface="Calibri"/>
            </a:endParaRPr>
          </a:p>
        </p:txBody>
      </p:sp>
      <p:pic>
        <p:nvPicPr>
          <p:cNvPr id="9" name="Image 8" descr="RFID Card Based Attendance System at ₹ 7499/unit | Card or RFID Based  Solutions in New Delhi | ID: 15498483855">
            <a:extLst>
              <a:ext uri="{FF2B5EF4-FFF2-40B4-BE49-F238E27FC236}">
                <a16:creationId xmlns:a16="http://schemas.microsoft.com/office/drawing/2014/main" id="{4DB2950E-498B-F558-1E22-36B80902F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59" y="2381863"/>
            <a:ext cx="4446638" cy="4402393"/>
          </a:xfrm>
          <a:prstGeom prst="rect">
            <a:avLst/>
          </a:prstGeom>
        </p:spPr>
      </p:pic>
      <p:pic>
        <p:nvPicPr>
          <p:cNvPr id="15" name="Image 14" descr="Une image contenant capture d’écran, noir, conception&#10;&#10;Le contenu généré par l’IA peut être incorrect.">
            <a:extLst>
              <a:ext uri="{FF2B5EF4-FFF2-40B4-BE49-F238E27FC236}">
                <a16:creationId xmlns:a16="http://schemas.microsoft.com/office/drawing/2014/main" id="{0D0A6444-3791-DC53-FCF9-153A3FD75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5847" y="6903474"/>
            <a:ext cx="2828925" cy="1295400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0318880C-52F7-2AD6-9A1E-D21E12CE684B}"/>
              </a:ext>
            </a:extLst>
          </p:cNvPr>
          <p:cNvSpPr/>
          <p:nvPr/>
        </p:nvSpPr>
        <p:spPr>
          <a:xfrm>
            <a:off x="6125021" y="3253094"/>
            <a:ext cx="7539395" cy="2004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000"/>
              </a:lnSpc>
              <a:buSzPct val="100000"/>
            </a:pPr>
            <a:r>
              <a:rPr lang="en-US" sz="2200" b="1">
                <a:solidFill>
                  <a:srgbClr val="D6E5EF"/>
                </a:solidFill>
                <a:latin typeface="Calibri"/>
                <a:ea typeface="Calibri"/>
                <a:cs typeface="Calibri"/>
              </a:rPr>
              <a:t>Our Goals</a:t>
            </a:r>
          </a:p>
          <a:p>
            <a:pPr algn="ctr">
              <a:lnSpc>
                <a:spcPts val="3000"/>
              </a:lnSpc>
            </a:pPr>
            <a:r>
              <a:rPr lang="en-US" sz="1850">
                <a:solidFill>
                  <a:srgbClr val="D6E5EF"/>
                </a:solidFill>
                <a:ea typeface="+mn-lt"/>
                <a:cs typeface="+mn-lt"/>
              </a:rPr>
              <a:t>Replace the traditional badge clock in system by developing a facial recognition-based attendance  system capable of logging entry and exit times for employees with at least 90% recognition accuracy, eliminating the need for physical ID badges.</a:t>
            </a:r>
            <a:endParaRPr lang="en-US"/>
          </a:p>
          <a:p>
            <a:pPr algn="ctr">
              <a:lnSpc>
                <a:spcPts val="3000"/>
              </a:lnSpc>
            </a:pPr>
            <a:endParaRPr lang="en-US" sz="1850" b="1">
              <a:solidFill>
                <a:srgbClr val="D6E5EF"/>
              </a:solidFill>
              <a:latin typeface="Source Sans 3"/>
              <a:ea typeface="Calibri" panose="020F0502020204030204"/>
              <a:cs typeface="Calibri" panose="020F0502020204030204"/>
            </a:endParaRPr>
          </a:p>
          <a:p>
            <a:pPr algn="ctr">
              <a:lnSpc>
                <a:spcPts val="3000"/>
              </a:lnSpc>
            </a:pPr>
            <a:endParaRPr lang="en-US" sz="1850" b="1">
              <a:solidFill>
                <a:srgbClr val="D6E5EF"/>
              </a:solidFill>
              <a:latin typeface="Source Sans 3"/>
              <a:ea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3937" y="124947"/>
            <a:ext cx="1456895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b="1">
                <a:solidFill>
                  <a:srgbClr val="F98AC7"/>
                </a:solidFill>
                <a:latin typeface="Lora"/>
                <a:ea typeface="Lora" pitchFamily="34" charset="-122"/>
                <a:cs typeface="Lora" pitchFamily="34" charset="-120"/>
              </a:rPr>
              <a:t>Our Proposed Solution</a:t>
            </a:r>
            <a:endParaRPr lang="en-US" sz="4400" b="1">
              <a:latin typeface="Lora"/>
              <a:ea typeface="Calibri"/>
              <a:cs typeface="Calibri"/>
            </a:endParaRPr>
          </a:p>
        </p:txBody>
      </p:sp>
      <p:pic>
        <p:nvPicPr>
          <p:cNvPr id="13" name="Image 12" descr="Une image contenant texte, diagramme, capture d’écran, Plan&#10;&#10;Le contenu généré par l’IA peut être incorrect.">
            <a:extLst>
              <a:ext uri="{FF2B5EF4-FFF2-40B4-BE49-F238E27FC236}">
                <a16:creationId xmlns:a16="http://schemas.microsoft.com/office/drawing/2014/main" id="{ED5E6BBC-3E39-8962-604B-202DE43FE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527" y="1780253"/>
            <a:ext cx="11787342" cy="3326991"/>
          </a:xfrm>
          <a:prstGeom prst="rect">
            <a:avLst/>
          </a:prstGeom>
        </p:spPr>
      </p:pic>
      <p:sp>
        <p:nvSpPr>
          <p:cNvPr id="15" name="Text 1">
            <a:extLst>
              <a:ext uri="{FF2B5EF4-FFF2-40B4-BE49-F238E27FC236}">
                <a16:creationId xmlns:a16="http://schemas.microsoft.com/office/drawing/2014/main" id="{B2BA5CCE-5EB8-DD8C-5A36-7CCEA2D374F3}"/>
              </a:ext>
            </a:extLst>
          </p:cNvPr>
          <p:cNvSpPr/>
          <p:nvPr/>
        </p:nvSpPr>
        <p:spPr>
          <a:xfrm>
            <a:off x="19188" y="1256735"/>
            <a:ext cx="14588243" cy="518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300"/>
              </a:lnSpc>
            </a:pPr>
            <a:r>
              <a:rPr lang="en-US" sz="2400" b="1">
                <a:solidFill>
                  <a:srgbClr val="F98AC7"/>
                </a:solidFill>
                <a:latin typeface="Lora"/>
                <a:ea typeface="Noto Sans"/>
                <a:cs typeface="Noto Sans"/>
              </a:rPr>
              <a:t>Pipeline workflow</a:t>
            </a:r>
            <a:endParaRPr lang="fr-FR" b="1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9" name="Text 1">
            <a:extLst>
              <a:ext uri="{FF2B5EF4-FFF2-40B4-BE49-F238E27FC236}">
                <a16:creationId xmlns:a16="http://schemas.microsoft.com/office/drawing/2014/main" id="{C8B1FCF3-CE80-EDD5-5426-F7F5AEC21DA8}"/>
              </a:ext>
            </a:extLst>
          </p:cNvPr>
          <p:cNvSpPr/>
          <p:nvPr/>
        </p:nvSpPr>
        <p:spPr>
          <a:xfrm>
            <a:off x="11814" y="5695999"/>
            <a:ext cx="14602991" cy="518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300"/>
              </a:lnSpc>
            </a:pPr>
            <a:r>
              <a:rPr lang="en-US" sz="2400" b="1">
                <a:solidFill>
                  <a:srgbClr val="F98AC7"/>
                </a:solidFill>
                <a:latin typeface="Lora"/>
                <a:ea typeface="Noto Sans"/>
                <a:cs typeface="Noto Sans"/>
              </a:rPr>
              <a:t>Model selection</a:t>
            </a:r>
            <a:endParaRPr lang="fr-FR" b="1"/>
          </a:p>
        </p:txBody>
      </p:sp>
      <p:sp>
        <p:nvSpPr>
          <p:cNvPr id="23" name="Text 5">
            <a:extLst>
              <a:ext uri="{FF2B5EF4-FFF2-40B4-BE49-F238E27FC236}">
                <a16:creationId xmlns:a16="http://schemas.microsoft.com/office/drawing/2014/main" id="{1BB6ACF0-7230-464F-17C2-4CF87A1F795F}"/>
              </a:ext>
            </a:extLst>
          </p:cNvPr>
          <p:cNvSpPr/>
          <p:nvPr/>
        </p:nvSpPr>
        <p:spPr>
          <a:xfrm>
            <a:off x="1081073" y="6533255"/>
            <a:ext cx="5857571" cy="568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b="1">
                <a:solidFill>
                  <a:srgbClr val="D6E5EF"/>
                </a:solidFill>
                <a:ea typeface="+mn-lt"/>
                <a:cs typeface="+mn-lt"/>
              </a:rPr>
              <a:t>YOLOv8 enables real-time and accurate object detection</a:t>
            </a:r>
            <a:endParaRPr lang="en-US" sz="1850" b="1">
              <a:solidFill>
                <a:srgbClr val="D6E5EF"/>
              </a:solidFill>
              <a:ea typeface="Calibri"/>
              <a:cs typeface="Calibri"/>
            </a:endParaRPr>
          </a:p>
        </p:txBody>
      </p:sp>
      <p:sp>
        <p:nvSpPr>
          <p:cNvPr id="24" name="Text 5">
            <a:extLst>
              <a:ext uri="{FF2B5EF4-FFF2-40B4-BE49-F238E27FC236}">
                <a16:creationId xmlns:a16="http://schemas.microsoft.com/office/drawing/2014/main" id="{326B8F97-33B4-F4A3-2CD4-378D6BB6BA69}"/>
              </a:ext>
            </a:extLst>
          </p:cNvPr>
          <p:cNvSpPr/>
          <p:nvPr/>
        </p:nvSpPr>
        <p:spPr>
          <a:xfrm>
            <a:off x="8278284" y="6533254"/>
            <a:ext cx="6241029" cy="516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850" b="1" err="1">
                <a:solidFill>
                  <a:srgbClr val="D6E5EF"/>
                </a:solidFill>
                <a:ea typeface="+mn-lt"/>
                <a:cs typeface="+mn-lt"/>
              </a:rPr>
              <a:t>FaceNet</a:t>
            </a:r>
            <a:r>
              <a:rPr lang="en-US" sz="1850" b="1">
                <a:solidFill>
                  <a:srgbClr val="D6E5EF"/>
                </a:solidFill>
                <a:ea typeface="+mn-lt"/>
                <a:cs typeface="+mn-lt"/>
              </a:rPr>
              <a:t> enables highly accurate facial recognition </a:t>
            </a:r>
            <a:endParaRPr lang="en-US" sz="1850" b="1">
              <a:solidFill>
                <a:srgbClr val="D6E5EF"/>
              </a:solidFill>
              <a:ea typeface="Calibri"/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FF645B-37EA-83E3-5EC9-23C67EF84964}"/>
              </a:ext>
            </a:extLst>
          </p:cNvPr>
          <p:cNvSpPr txBox="1"/>
          <p:nvPr/>
        </p:nvSpPr>
        <p:spPr>
          <a:xfrm>
            <a:off x="12718473" y="7509163"/>
            <a:ext cx="1801090" cy="623454"/>
          </a:xfrm>
          <a:prstGeom prst="rect">
            <a:avLst/>
          </a:prstGeom>
          <a:solidFill>
            <a:srgbClr val="222A35"/>
          </a:solidFill>
          <a:ln>
            <a:solidFill>
              <a:schemeClr val="tx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4025" y="608171"/>
            <a:ext cx="7050643" cy="650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Feasibility &amp; Timeline</a:t>
            </a:r>
            <a:endParaRPr lang="en-US" sz="4050"/>
          </a:p>
        </p:txBody>
      </p:sp>
      <p:sp>
        <p:nvSpPr>
          <p:cNvPr id="3" name="Shape 1"/>
          <p:cNvSpPr/>
          <p:nvPr/>
        </p:nvSpPr>
        <p:spPr>
          <a:xfrm>
            <a:off x="774025" y="3750588"/>
            <a:ext cx="13082349" cy="30480"/>
          </a:xfrm>
          <a:prstGeom prst="roundRect">
            <a:avLst>
              <a:gd name="adj" fmla="val 108837"/>
            </a:avLst>
          </a:prstGeom>
          <a:solidFill>
            <a:srgbClr val="5D606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3960138" y="3087231"/>
            <a:ext cx="30480" cy="663416"/>
          </a:xfrm>
          <a:prstGeom prst="roundRect">
            <a:avLst>
              <a:gd name="adj" fmla="val 108837"/>
            </a:avLst>
          </a:prstGeom>
          <a:solidFill>
            <a:srgbClr val="5D606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3726656" y="3501807"/>
            <a:ext cx="497562" cy="497562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3819287" y="3555444"/>
            <a:ext cx="312182" cy="390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450"/>
          </a:p>
        </p:txBody>
      </p:sp>
      <p:sp>
        <p:nvSpPr>
          <p:cNvPr id="7" name="Text 5"/>
          <p:cNvSpPr/>
          <p:nvPr/>
        </p:nvSpPr>
        <p:spPr>
          <a:xfrm>
            <a:off x="2674620" y="1700808"/>
            <a:ext cx="2601754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Weeks 1-3</a:t>
            </a:r>
            <a:endParaRPr lang="en-US" sz="2000"/>
          </a:p>
        </p:txBody>
      </p:sp>
      <p:sp>
        <p:nvSpPr>
          <p:cNvPr id="8" name="Text 6"/>
          <p:cNvSpPr/>
          <p:nvPr/>
        </p:nvSpPr>
        <p:spPr>
          <a:xfrm>
            <a:off x="995124" y="2158603"/>
            <a:ext cx="5960745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Dataset preparation, model selection, and initial training setup.</a:t>
            </a:r>
            <a:endParaRPr lang="en-US" sz="1700"/>
          </a:p>
        </p:txBody>
      </p:sp>
      <p:sp>
        <p:nvSpPr>
          <p:cNvPr id="9" name="Shape 7"/>
          <p:cNvSpPr/>
          <p:nvPr/>
        </p:nvSpPr>
        <p:spPr>
          <a:xfrm>
            <a:off x="7299722" y="3750528"/>
            <a:ext cx="30480" cy="663416"/>
          </a:xfrm>
          <a:prstGeom prst="roundRect">
            <a:avLst>
              <a:gd name="adj" fmla="val 108837"/>
            </a:avLst>
          </a:prstGeom>
          <a:solidFill>
            <a:srgbClr val="5D606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7066240" y="3501807"/>
            <a:ext cx="497562" cy="497562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7158871" y="3555444"/>
            <a:ext cx="312182" cy="390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450"/>
          </a:p>
        </p:txBody>
      </p:sp>
      <p:sp>
        <p:nvSpPr>
          <p:cNvPr id="12" name="Text 10"/>
          <p:cNvSpPr/>
          <p:nvPr/>
        </p:nvSpPr>
        <p:spPr>
          <a:xfrm>
            <a:off x="6014204" y="4635103"/>
            <a:ext cx="2601754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Weeks 4-6</a:t>
            </a:r>
            <a:endParaRPr lang="en-US" sz="2000"/>
          </a:p>
        </p:txBody>
      </p:sp>
      <p:sp>
        <p:nvSpPr>
          <p:cNvPr id="13" name="Text 11"/>
          <p:cNvSpPr/>
          <p:nvPr/>
        </p:nvSpPr>
        <p:spPr>
          <a:xfrm>
            <a:off x="4334708" y="5092898"/>
            <a:ext cx="5960864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Model training, optimization, and integration testing.</a:t>
            </a:r>
            <a:endParaRPr lang="en-US" sz="1700"/>
          </a:p>
        </p:txBody>
      </p:sp>
      <p:sp>
        <p:nvSpPr>
          <p:cNvPr id="14" name="Shape 12"/>
          <p:cNvSpPr/>
          <p:nvPr/>
        </p:nvSpPr>
        <p:spPr>
          <a:xfrm>
            <a:off x="10639425" y="3087231"/>
            <a:ext cx="30480" cy="663416"/>
          </a:xfrm>
          <a:prstGeom prst="roundRect">
            <a:avLst>
              <a:gd name="adj" fmla="val 108837"/>
            </a:avLst>
          </a:prstGeom>
          <a:solidFill>
            <a:srgbClr val="5D606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10405943" y="3501807"/>
            <a:ext cx="497562" cy="497562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10498574" y="3555444"/>
            <a:ext cx="312182" cy="390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450"/>
          </a:p>
        </p:txBody>
      </p:sp>
      <p:sp>
        <p:nvSpPr>
          <p:cNvPr id="17" name="Text 15"/>
          <p:cNvSpPr/>
          <p:nvPr/>
        </p:nvSpPr>
        <p:spPr>
          <a:xfrm>
            <a:off x="9353907" y="1700808"/>
            <a:ext cx="2601754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Weeks 7-8</a:t>
            </a:r>
            <a:endParaRPr lang="en-US" sz="2000"/>
          </a:p>
        </p:txBody>
      </p:sp>
      <p:sp>
        <p:nvSpPr>
          <p:cNvPr id="18" name="Text 16"/>
          <p:cNvSpPr/>
          <p:nvPr/>
        </p:nvSpPr>
        <p:spPr>
          <a:xfrm>
            <a:off x="7674412" y="2158603"/>
            <a:ext cx="5960864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System deployment, performance evaluation, and demonstration preparation.</a:t>
            </a:r>
            <a:endParaRPr lang="en-US" sz="1700"/>
          </a:p>
        </p:txBody>
      </p:sp>
      <p:sp>
        <p:nvSpPr>
          <p:cNvPr id="19" name="Text 17"/>
          <p:cNvSpPr/>
          <p:nvPr/>
        </p:nvSpPr>
        <p:spPr>
          <a:xfrm>
            <a:off x="774025" y="5805845"/>
            <a:ext cx="6402943" cy="729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00"/>
              </a:lnSpc>
              <a:buNone/>
            </a:pPr>
            <a:r>
              <a:rPr lang="en-US" sz="570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90%</a:t>
            </a:r>
            <a:endParaRPr lang="en-US" sz="5700"/>
          </a:p>
        </p:txBody>
      </p:sp>
      <p:sp>
        <p:nvSpPr>
          <p:cNvPr id="20" name="Text 18"/>
          <p:cNvSpPr/>
          <p:nvPr/>
        </p:nvSpPr>
        <p:spPr>
          <a:xfrm>
            <a:off x="2674620" y="6811923"/>
            <a:ext cx="2601754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Target Accuracy</a:t>
            </a:r>
            <a:endParaRPr lang="en-US" sz="2000"/>
          </a:p>
        </p:txBody>
      </p:sp>
      <p:sp>
        <p:nvSpPr>
          <p:cNvPr id="21" name="Text 19"/>
          <p:cNvSpPr/>
          <p:nvPr/>
        </p:nvSpPr>
        <p:spPr>
          <a:xfrm>
            <a:off x="774025" y="7269718"/>
            <a:ext cx="6402943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Face recognition performance goal</a:t>
            </a:r>
            <a:endParaRPr lang="en-US" sz="1700"/>
          </a:p>
        </p:txBody>
      </p:sp>
      <p:sp>
        <p:nvSpPr>
          <p:cNvPr id="22" name="Text 20"/>
          <p:cNvSpPr/>
          <p:nvPr/>
        </p:nvSpPr>
        <p:spPr>
          <a:xfrm>
            <a:off x="7453312" y="5805845"/>
            <a:ext cx="6403062" cy="729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00"/>
              </a:lnSpc>
              <a:buNone/>
            </a:pPr>
            <a:r>
              <a:rPr lang="en-US" sz="570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30fps</a:t>
            </a:r>
            <a:endParaRPr lang="en-US" sz="5700"/>
          </a:p>
        </p:txBody>
      </p:sp>
      <p:sp>
        <p:nvSpPr>
          <p:cNvPr id="23" name="Text 21"/>
          <p:cNvSpPr/>
          <p:nvPr/>
        </p:nvSpPr>
        <p:spPr>
          <a:xfrm>
            <a:off x="9353907" y="6811923"/>
            <a:ext cx="2601754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Processing Speed</a:t>
            </a:r>
            <a:endParaRPr lang="en-US" sz="2000"/>
          </a:p>
        </p:txBody>
      </p:sp>
      <p:sp>
        <p:nvSpPr>
          <p:cNvPr id="24" name="Text 22"/>
          <p:cNvSpPr/>
          <p:nvPr/>
        </p:nvSpPr>
        <p:spPr>
          <a:xfrm>
            <a:off x="7453312" y="7269718"/>
            <a:ext cx="6403062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Real-time video analysis capability</a:t>
            </a:r>
            <a:endParaRPr lang="en-US" sz="17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568DF1-5F93-C71D-6133-68C467778714}"/>
              </a:ext>
            </a:extLst>
          </p:cNvPr>
          <p:cNvSpPr txBox="1"/>
          <p:nvPr/>
        </p:nvSpPr>
        <p:spPr>
          <a:xfrm>
            <a:off x="12718473" y="7509163"/>
            <a:ext cx="1801090" cy="623454"/>
          </a:xfrm>
          <a:prstGeom prst="rect">
            <a:avLst/>
          </a:prstGeom>
          <a:solidFill>
            <a:srgbClr val="222A35"/>
          </a:solidFill>
          <a:ln>
            <a:solidFill>
              <a:schemeClr val="tx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graph&#10;&#10;AI-generated content may be incorrect.">
            <a:extLst>
              <a:ext uri="{FF2B5EF4-FFF2-40B4-BE49-F238E27FC236}">
                <a16:creationId xmlns:a16="http://schemas.microsoft.com/office/drawing/2014/main" id="{2842843F-8072-4BA6-A26D-DC1CBC8C2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03747A-6664-C0D7-830E-97B9E9BCAF66}"/>
              </a:ext>
            </a:extLst>
          </p:cNvPr>
          <p:cNvSpPr txBox="1"/>
          <p:nvPr/>
        </p:nvSpPr>
        <p:spPr>
          <a:xfrm>
            <a:off x="12718473" y="7509163"/>
            <a:ext cx="1801090" cy="623454"/>
          </a:xfrm>
          <a:prstGeom prst="rect">
            <a:avLst/>
          </a:prstGeom>
          <a:solidFill>
            <a:srgbClr val="222A35"/>
          </a:solidFill>
          <a:ln>
            <a:solidFill>
              <a:schemeClr val="tx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91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2362200"/>
            <a:ext cx="5130800" cy="586271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533" y="96361"/>
            <a:ext cx="3541157" cy="442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Visual Summary</a:t>
            </a:r>
            <a:endParaRPr lang="en-US" sz="275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33" y="1082159"/>
            <a:ext cx="8090535" cy="557545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9393" y="4551408"/>
            <a:ext cx="2210908" cy="276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Camera Input</a:t>
            </a:r>
            <a:endParaRPr lang="en-US" sz="125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3606" y="3131080"/>
            <a:ext cx="523563" cy="52356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646125" y="2227607"/>
            <a:ext cx="2217289" cy="276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Detection</a:t>
            </a:r>
            <a:endParaRPr lang="en-US" sz="125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8556" y="3450290"/>
            <a:ext cx="523563" cy="52356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4145806" y="5237112"/>
            <a:ext cx="2210908" cy="276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Recognition</a:t>
            </a:r>
            <a:endParaRPr lang="en-US" sz="125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3670" y="3769500"/>
            <a:ext cx="523563" cy="523563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108349" y="2843939"/>
            <a:ext cx="2210908" cy="276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Tracking</a:t>
            </a:r>
            <a:endParaRPr lang="en-US" sz="125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5132" y="4112270"/>
            <a:ext cx="523563" cy="523562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526733" y="6826925"/>
            <a:ext cx="8090535" cy="481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system extends traditional CCTV by adding real-time intelligence — recognizing individuals, logging attendance, and flagging anomalies automatically.</a:t>
            </a:r>
            <a:endParaRPr lang="en-US" sz="1150"/>
          </a:p>
        </p:txBody>
      </p:sp>
      <p:sp>
        <p:nvSpPr>
          <p:cNvPr id="14" name="Text 6"/>
          <p:cNvSpPr/>
          <p:nvPr/>
        </p:nvSpPr>
        <p:spPr>
          <a:xfrm>
            <a:off x="9505633" y="320556"/>
            <a:ext cx="4331137" cy="4303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Advancing Beyond Existing Work</a:t>
            </a:r>
            <a:endParaRPr lang="en-US" sz="2200"/>
          </a:p>
        </p:txBody>
      </p:sp>
      <p:sp>
        <p:nvSpPr>
          <p:cNvPr id="15" name="Text 7"/>
          <p:cNvSpPr/>
          <p:nvPr/>
        </p:nvSpPr>
        <p:spPr>
          <a:xfrm>
            <a:off x="9124633" y="1078071"/>
            <a:ext cx="8090535" cy="3987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Combines attendance automation + intrusion detection in one unified model</a:t>
            </a:r>
            <a:endParaRPr lang="en-US" sz="1150"/>
          </a:p>
        </p:txBody>
      </p:sp>
      <p:sp>
        <p:nvSpPr>
          <p:cNvPr id="16" name="Text 8"/>
          <p:cNvSpPr/>
          <p:nvPr/>
        </p:nvSpPr>
        <p:spPr>
          <a:xfrm>
            <a:off x="9124633" y="1523841"/>
            <a:ext cx="8090535" cy="3987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Uses real-time computer vision instead of manual logs or badge scanners</a:t>
            </a:r>
            <a:endParaRPr lang="en-US" sz="1150"/>
          </a:p>
        </p:txBody>
      </p:sp>
      <p:sp>
        <p:nvSpPr>
          <p:cNvPr id="17" name="Text 9"/>
          <p:cNvSpPr/>
          <p:nvPr/>
        </p:nvSpPr>
        <p:spPr>
          <a:xfrm>
            <a:off x="9124633" y="1995011"/>
            <a:ext cx="8090535" cy="3987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Emphasizes practical deployment and low-latency inference for real environments</a:t>
            </a:r>
            <a:endParaRPr lang="en-US" sz="1150"/>
          </a:p>
        </p:txBody>
      </p:sp>
    </p:spTree>
    <p:extLst>
      <p:ext uri="{BB962C8B-B14F-4D97-AF65-F5344CB8AC3E}">
        <p14:creationId xmlns:p14="http://schemas.microsoft.com/office/powerpoint/2010/main" val="1803328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27754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</a:t>
            </a:r>
            <a:endParaRPr lang="en-US" sz="4400"/>
          </a:p>
        </p:txBody>
      </p:sp>
      <p:sp>
        <p:nvSpPr>
          <p:cNvPr id="4" name="Shape 1"/>
          <p:cNvSpPr/>
          <p:nvPr/>
        </p:nvSpPr>
        <p:spPr>
          <a:xfrm>
            <a:off x="6324124" y="234053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101959" y="2422803"/>
            <a:ext cx="6690717" cy="711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6E5EF"/>
                </a:solidFill>
                <a:latin typeface="Lora"/>
                <a:ea typeface="Lora" pitchFamily="34" charset="-122"/>
                <a:cs typeface="Lora" pitchFamily="34" charset="-120"/>
              </a:rPr>
              <a:t>Applied computer vision and ML to automate attendance and enhance security</a:t>
            </a:r>
            <a:endParaRPr lang="en-US" sz="2200">
              <a:latin typeface="Lora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324124" y="361307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7101959" y="3695343"/>
            <a:ext cx="6690717" cy="711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6E5EF"/>
                </a:solidFill>
                <a:latin typeface="Lora"/>
                <a:ea typeface="Lora" pitchFamily="34" charset="-122"/>
                <a:cs typeface="Lora" pitchFamily="34" charset="-120"/>
              </a:rPr>
              <a:t>Used pre-trained models (YOLOv8, </a:t>
            </a:r>
            <a:r>
              <a:rPr lang="en-US" sz="2200" err="1">
                <a:solidFill>
                  <a:srgbClr val="D6E5EF"/>
                </a:solidFill>
                <a:latin typeface="Lora"/>
                <a:ea typeface="Lora" pitchFamily="34" charset="-122"/>
                <a:cs typeface="Lora" pitchFamily="34" charset="-120"/>
              </a:rPr>
              <a:t>FaceNet</a:t>
            </a:r>
            <a:r>
              <a:rPr lang="en-US" sz="2200">
                <a:solidFill>
                  <a:srgbClr val="D6E5EF"/>
                </a:solidFill>
                <a:latin typeface="Lora"/>
                <a:ea typeface="Lora" pitchFamily="34" charset="-122"/>
                <a:cs typeface="Lora" pitchFamily="34" charset="-120"/>
              </a:rPr>
              <a:t>) to achieve real-time detection and recognition</a:t>
            </a:r>
            <a:endParaRPr lang="en-US" sz="2200">
              <a:latin typeface="Lora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324124" y="488561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7101959" y="4967883"/>
            <a:ext cx="6690717" cy="711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6E5EF"/>
                </a:solidFill>
                <a:latin typeface="Lora"/>
                <a:ea typeface="Lora" pitchFamily="34" charset="-122"/>
                <a:cs typeface="Lora" pitchFamily="34" charset="-120"/>
              </a:rPr>
              <a:t>Designed a practical, deployable system relevant to ECE applications (IoT + AI)</a:t>
            </a:r>
            <a:endParaRPr lang="en-US" sz="2200">
              <a:latin typeface="Lora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324124" y="615815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101959" y="6164223"/>
            <a:ext cx="7300317" cy="18799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6E5EF"/>
                </a:solidFill>
                <a:latin typeface="Lora"/>
                <a:ea typeface="Lora" pitchFamily="34" charset="-122"/>
                <a:cs typeface="Lora" pitchFamily="34" charset="-120"/>
              </a:rPr>
              <a:t>Feasible within semester scope with potential for real-world adoption</a:t>
            </a:r>
            <a:endParaRPr lang="en-US" sz="2200">
              <a:latin typeface="Lor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0DD065-43FC-62C6-C9AC-9D7D4CC8DEAD}"/>
              </a:ext>
            </a:extLst>
          </p:cNvPr>
          <p:cNvSpPr txBox="1"/>
          <p:nvPr/>
        </p:nvSpPr>
        <p:spPr>
          <a:xfrm>
            <a:off x="12718473" y="7509163"/>
            <a:ext cx="1801090" cy="623454"/>
          </a:xfrm>
          <a:prstGeom prst="rect">
            <a:avLst/>
          </a:prstGeom>
          <a:solidFill>
            <a:srgbClr val="222A35"/>
          </a:solidFill>
          <a:ln>
            <a:solidFill>
              <a:schemeClr val="tx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39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41fdab1-7e15-4cfd-b5fa-7200e54deb6b}" enabled="0" method="" siteId="{d41fdab1-7e15-4cfd-b5fa-7200e54deb6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457</Words>
  <Application>Microsoft Macintosh PowerPoint</Application>
  <PresentationFormat>Custom</PresentationFormat>
  <Paragraphs>72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Source Sans 3</vt:lpstr>
      <vt:lpstr>Calibri</vt:lpstr>
      <vt:lpstr>Lora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Karamoko Ibrahim Kane Soumare</cp:lastModifiedBy>
  <cp:revision>2</cp:revision>
  <dcterms:created xsi:type="dcterms:W3CDTF">2025-10-06T01:03:50Z</dcterms:created>
  <dcterms:modified xsi:type="dcterms:W3CDTF">2025-10-07T00:48:06Z</dcterms:modified>
</cp:coreProperties>
</file>